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640080" y="502920"/>
            <a:ext cx="10911535" cy="1005840"/>
          </a:xfrm>
        </p:spPr>
        <p:txBody>
          <a:bodyPr/>
          <a:lstStyle/>
          <a:p>
            <a:pPr algn="l"/>
            <a:r>
              <a:rPr sz="4400" b="1">
                <a:solidFill>
                  <a:srgbClr val="56004E"/>
                </a:solidFill>
              </a:rPr>
              <a:t>[Your venture name]</a:t>
            </a:r>
          </a:p>
        </p:txBody>
      </p:sp>
      <p:sp>
        <p:nvSpPr>
          <p:cNvPr id="3" name="Rectangle 2"/>
          <p:cNvSpPr/>
          <p:nvPr/>
        </p:nvSpPr>
        <p:spPr>
          <a:xfrm>
            <a:off x="640080" y="1600200"/>
            <a:ext cx="1463040" cy="54864"/>
          </a:xfrm>
          <a:prstGeom prst="rect">
            <a:avLst/>
          </a:prstGeom>
          <a:solidFill>
            <a:srgbClr val="A380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1828800"/>
            <a:ext cx="10911535" cy="1097280"/>
          </a:xfrm>
          <a:prstGeom prst="rect">
            <a:avLst/>
          </a:prstGeom>
          <a:noFill/>
        </p:spPr>
        <p:txBody>
          <a:bodyPr wrap="square">
            <a:spAutoFit/>
          </a:bodyPr>
          <a:lstStyle/>
          <a:p>
            <a:r>
              <a:rPr sz="2200" b="0" i="0">
                <a:solidFill>
                  <a:srgbClr val="1C1C1C"/>
                </a:solidFill>
              </a:rPr>
              <a:t>[Team members]  ·  [College or university]</a:t>
            </a:r>
          </a:p>
          <a:p>
            <a:r>
              <a:rPr sz="1800" b="0" i="0">
                <a:solidFill>
                  <a:srgbClr val="6B6B6B"/>
                </a:solidFill>
              </a:rPr>
              <a:t>(TAP) The Achievement Pitch 2026</a:t>
            </a:r>
          </a:p>
        </p:txBody>
      </p:sp>
      <p:sp>
        <p:nvSpPr>
          <p:cNvPr id="5" name="TextBox 4"/>
          <p:cNvSpPr txBox="1"/>
          <p:nvPr/>
        </p:nvSpPr>
        <p:spPr>
          <a:xfrm>
            <a:off x="640080" y="2743200"/>
            <a:ext cx="10911535" cy="3840480"/>
          </a:xfrm>
          <a:prstGeom prst="rect">
            <a:avLst/>
          </a:prstGeom>
          <a:noFill/>
        </p:spPr>
        <p:txBody>
          <a:bodyPr wrap="square">
            <a:spAutoFit/>
          </a:bodyPr>
          <a:lstStyle/>
          <a:p>
            <a:r>
              <a:rPr sz="1600" b="1" i="0">
                <a:solidFill>
                  <a:srgbClr val="56004E"/>
                </a:solidFill>
              </a:rPr>
              <a:t>How to use this template</a:t>
            </a:r>
          </a:p>
          <a:p>
            <a:pPr>
              <a:spcBef>
                <a:spcPts val="500"/>
              </a:spcBef>
            </a:pPr>
            <a:r>
              <a:rPr sz="1300" b="0" i="0">
                <a:solidFill>
                  <a:srgbClr val="1C1C1C"/>
                </a:solidFill>
              </a:rPr>
              <a:t>•  Keep the 11 numbered slides that follow, in this order. The judges follow the same order.</a:t>
            </a:r>
          </a:p>
          <a:p>
            <a:pPr>
              <a:spcBef>
                <a:spcPts val="500"/>
              </a:spcBef>
            </a:pPr>
            <a:r>
              <a:rPr sz="1300" b="0" i="0">
                <a:solidFill>
                  <a:srgbClr val="1C1C1C"/>
                </a:solidFill>
              </a:rPr>
              <a:t>•  Replace the gray guidance on each slide with your own content. Leave each slide’s heading in place.</a:t>
            </a:r>
          </a:p>
          <a:p>
            <a:pPr>
              <a:spcBef>
                <a:spcPts val="500"/>
              </a:spcBef>
            </a:pPr>
            <a:r>
              <a:rPr sz="1300" b="0" i="0">
                <a:solidFill>
                  <a:srgbClr val="1C1C1C"/>
                </a:solidFill>
              </a:rPr>
              <a:t>•  Add slides inside a section if you need them, and delete this box before you submit.</a:t>
            </a:r>
          </a:p>
          <a:p>
            <a:pPr>
              <a:spcBef>
                <a:spcPts val="800"/>
              </a:spcBef>
            </a:pPr>
            <a:r>
              <a:rPr sz="1300" b="1" i="0">
                <a:solidFill>
                  <a:srgbClr val="56004E"/>
                </a:solidFill>
              </a:rPr>
              <a:t>USE THIS TEMPLATE AS A GUIDE. We expect each presentation to incorporate dynamic graphics, visuals, and design elements that effectively reflect the unique business concept you are pitching.</a:t>
            </a:r>
          </a:p>
          <a:p>
            <a:pPr>
              <a:spcBef>
                <a:spcPts val="800"/>
              </a:spcBef>
            </a:pPr>
            <a:r>
              <a:rPr sz="1300" b="1" i="0">
                <a:solidFill>
                  <a:srgbClr val="56004E"/>
                </a:solidFill>
              </a:rPr>
              <a:t>This template is provided to demonstrate the required order, structure, and key elements that must be included in your presentation and that the judges will be evaluating. While the structure should be followed, we encourage you to bring your concept to life through a creative, professional, and visually engaging presentation style.</a:t>
            </a:r>
          </a:p>
          <a:p>
            <a:pPr>
              <a:spcBef>
                <a:spcPts val="1000"/>
              </a:spcBef>
            </a:pPr>
            <a:r>
              <a:rPr sz="1600" b="1" i="0">
                <a:solidFill>
                  <a:srgbClr val="56004E"/>
                </a:solidFill>
              </a:rPr>
              <a:t>Instructions:</a:t>
            </a:r>
          </a:p>
          <a:p>
            <a:pPr>
              <a:spcBef>
                <a:spcPts val="500"/>
              </a:spcBef>
            </a:pPr>
            <a:r>
              <a:rPr sz="1300" b="0" i="0">
                <a:solidFill>
                  <a:srgbClr val="1C1C1C"/>
                </a:solidFill>
              </a:rPr>
              <a:t>•  Save the file as PowerPoint (.pptx). PDF is not accepted.</a:t>
            </a:r>
          </a:p>
          <a:p>
            <a:pPr>
              <a:spcBef>
                <a:spcPts val="500"/>
              </a:spcBef>
            </a:pPr>
            <a:r>
              <a:rPr sz="1300" b="0" i="0">
                <a:solidFill>
                  <a:srgbClr val="1C1C1C"/>
                </a:solidFill>
              </a:rPr>
              <a:t>•  Upload it through the link in your selection letter by Thursday, October 29, 2026, 1:00 PM EST. You can replace it as often as you like until then.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640080" y="502920"/>
            <a:ext cx="10911535" cy="1005840"/>
          </a:xfrm>
        </p:spPr>
        <p:txBody>
          <a:bodyPr/>
          <a:lstStyle/>
          <a:p>
            <a:pPr algn="l"/>
            <a:r>
              <a:rPr sz="3600" b="1">
                <a:solidFill>
                  <a:srgbClr val="56004E"/>
                </a:solidFill>
              </a:rPr>
              <a:t>1. Open</a:t>
            </a:r>
          </a:p>
        </p:txBody>
      </p:sp>
      <p:sp>
        <p:nvSpPr>
          <p:cNvPr id="3" name="Rectangle 2"/>
          <p:cNvSpPr/>
          <p:nvPr/>
        </p:nvSpPr>
        <p:spPr>
          <a:xfrm>
            <a:off x="640080" y="1554480"/>
            <a:ext cx="1463040" cy="54864"/>
          </a:xfrm>
          <a:prstGeom prst="rect">
            <a:avLst/>
          </a:prstGeom>
          <a:solidFill>
            <a:srgbClr val="A380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1783080"/>
            <a:ext cx="10911535" cy="457200"/>
          </a:xfrm>
          <a:prstGeom prst="rect">
            <a:avLst/>
          </a:prstGeom>
          <a:noFill/>
        </p:spPr>
        <p:txBody>
          <a:bodyPr wrap="square">
            <a:spAutoFit/>
          </a:bodyPr>
          <a:lstStyle/>
          <a:p>
            <a:r>
              <a:rPr sz="1300" b="1" i="0">
                <a:solidFill>
                  <a:srgbClr val="A38004"/>
                </a:solidFill>
              </a:rPr>
              <a:t>From the Guidelines &amp; Rules. Replace this with your own content.</a:t>
            </a:r>
          </a:p>
        </p:txBody>
      </p:sp>
      <p:sp>
        <p:nvSpPr>
          <p:cNvPr id="5" name="TextBox 4"/>
          <p:cNvSpPr txBox="1"/>
          <p:nvPr/>
        </p:nvSpPr>
        <p:spPr>
          <a:xfrm>
            <a:off x="640080" y="2286000"/>
            <a:ext cx="10911535" cy="3657600"/>
          </a:xfrm>
          <a:prstGeom prst="rect">
            <a:avLst/>
          </a:prstGeom>
          <a:noFill/>
        </p:spPr>
        <p:txBody>
          <a:bodyPr wrap="square">
            <a:spAutoFit/>
          </a:bodyPr>
          <a:lstStyle/>
          <a:p>
            <a:pPr>
              <a:spcAft>
                <a:spcPts val="1000"/>
              </a:spcAft>
            </a:pPr>
            <a:r>
              <a:rPr sz="1800" b="0" i="1">
                <a:solidFill>
                  <a:srgbClr val="6B6B6B"/>
                </a:solidFill>
              </a:rPr>
              <a:t>Problem &amp; Solution — clearly articulate the core problem your target market is experiencing and demonstrate how your business concept delivers a distinctive, meaningful solution.</a:t>
            </a:r>
          </a:p>
          <a:p>
            <a:pPr>
              <a:spcAft>
                <a:spcPts val="1000"/>
              </a:spcAft>
            </a:pPr>
            <a:r>
              <a:rPr sz="1800" b="0" i="1">
                <a:solidFill>
                  <a:srgbClr val="6B6B6B"/>
                </a:solidFill>
              </a:rPr>
              <a:t>Market Opportunity — a concise overview of market potential, including estimated market size, defined target segments, and evidence of demand.</a:t>
            </a:r>
          </a:p>
          <a:p>
            <a:pPr>
              <a:spcAft>
                <a:spcPts val="1000"/>
              </a:spcAft>
            </a:pPr>
            <a:r>
              <a:rPr sz="1800" b="0" i="1">
                <a:solidFill>
                  <a:srgbClr val="6B6B6B"/>
                </a:solidFill>
              </a:rPr>
              <a:t>Business Model — how value will be created, delivered, and captured.</a:t>
            </a:r>
          </a:p>
        </p:txBody>
      </p:sp>
      <p:sp>
        <p:nvSpPr>
          <p:cNvPr id="6" name="TextBox 5"/>
          <p:cNvSpPr txBox="1"/>
          <p:nvPr/>
        </p:nvSpPr>
        <p:spPr>
          <a:xfrm>
            <a:off x="640080" y="6263640"/>
            <a:ext cx="10911535" cy="365760"/>
          </a:xfrm>
          <a:prstGeom prst="rect">
            <a:avLst/>
          </a:prstGeom>
          <a:noFill/>
        </p:spPr>
        <p:txBody>
          <a:bodyPr wrap="square">
            <a:spAutoFit/>
          </a:bodyPr>
          <a:lstStyle/>
          <a:p>
            <a:r>
              <a:rPr sz="1100" b="0" i="0">
                <a:solidFill>
                  <a:srgbClr val="6B6B6B"/>
                </a:solidFill>
              </a:rPr>
              <a:t>[Your venture name]  ·  1 of 11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640080" y="502920"/>
            <a:ext cx="10911535" cy="1005840"/>
          </a:xfrm>
        </p:spPr>
        <p:txBody>
          <a:bodyPr/>
          <a:lstStyle/>
          <a:p>
            <a:pPr algn="l"/>
            <a:r>
              <a:rPr sz="3600" b="1">
                <a:solidFill>
                  <a:srgbClr val="56004E"/>
                </a:solidFill>
              </a:rPr>
              <a:t>2. Partners</a:t>
            </a:r>
          </a:p>
        </p:txBody>
      </p:sp>
      <p:sp>
        <p:nvSpPr>
          <p:cNvPr id="3" name="Rectangle 2"/>
          <p:cNvSpPr/>
          <p:nvPr/>
        </p:nvSpPr>
        <p:spPr>
          <a:xfrm>
            <a:off x="640080" y="1554480"/>
            <a:ext cx="1463040" cy="54864"/>
          </a:xfrm>
          <a:prstGeom prst="rect">
            <a:avLst/>
          </a:prstGeom>
          <a:solidFill>
            <a:srgbClr val="A380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1783080"/>
            <a:ext cx="10911535" cy="457200"/>
          </a:xfrm>
          <a:prstGeom prst="rect">
            <a:avLst/>
          </a:prstGeom>
          <a:noFill/>
        </p:spPr>
        <p:txBody>
          <a:bodyPr wrap="square">
            <a:spAutoFit/>
          </a:bodyPr>
          <a:lstStyle/>
          <a:p>
            <a:r>
              <a:rPr sz="1300" b="1" i="0">
                <a:solidFill>
                  <a:srgbClr val="A38004"/>
                </a:solidFill>
              </a:rPr>
              <a:t>From the Guidelines &amp; Rules. Replace this with your own content.</a:t>
            </a:r>
          </a:p>
        </p:txBody>
      </p:sp>
      <p:sp>
        <p:nvSpPr>
          <p:cNvPr id="5" name="TextBox 4"/>
          <p:cNvSpPr txBox="1"/>
          <p:nvPr/>
        </p:nvSpPr>
        <p:spPr>
          <a:xfrm>
            <a:off x="640080" y="2286000"/>
            <a:ext cx="10911535" cy="3657600"/>
          </a:xfrm>
          <a:prstGeom prst="rect">
            <a:avLst/>
          </a:prstGeom>
          <a:noFill/>
        </p:spPr>
        <p:txBody>
          <a:bodyPr wrap="square">
            <a:spAutoFit/>
          </a:bodyPr>
          <a:lstStyle/>
          <a:p>
            <a:pPr>
              <a:spcAft>
                <a:spcPts val="1000"/>
              </a:spcAft>
            </a:pPr>
            <a:r>
              <a:rPr sz="1800" b="0" i="1">
                <a:solidFill>
                  <a:srgbClr val="6B6B6B"/>
                </a:solidFill>
              </a:rPr>
              <a:t>Identify the individuals, organizations, or entities you must collaborate with, or already collaborate with, to execute your concept. Clarify the types of relationships required and how those partnerships will be formed, maintained, and leveraged.</a:t>
            </a:r>
          </a:p>
        </p:txBody>
      </p:sp>
      <p:sp>
        <p:nvSpPr>
          <p:cNvPr id="6" name="TextBox 5"/>
          <p:cNvSpPr txBox="1"/>
          <p:nvPr/>
        </p:nvSpPr>
        <p:spPr>
          <a:xfrm>
            <a:off x="640080" y="6263640"/>
            <a:ext cx="10911535" cy="365760"/>
          </a:xfrm>
          <a:prstGeom prst="rect">
            <a:avLst/>
          </a:prstGeom>
          <a:noFill/>
        </p:spPr>
        <p:txBody>
          <a:bodyPr wrap="square">
            <a:spAutoFit/>
          </a:bodyPr>
          <a:lstStyle/>
          <a:p>
            <a:r>
              <a:rPr sz="1100" b="0" i="0">
                <a:solidFill>
                  <a:srgbClr val="6B6B6B"/>
                </a:solidFill>
              </a:rPr>
              <a:t>[Your venture name]  ·  2 of 11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640080" y="502920"/>
            <a:ext cx="10911535" cy="1005840"/>
          </a:xfrm>
        </p:spPr>
        <p:txBody>
          <a:bodyPr/>
          <a:lstStyle/>
          <a:p>
            <a:pPr algn="l"/>
            <a:r>
              <a:rPr sz="3600" b="1">
                <a:solidFill>
                  <a:srgbClr val="56004E"/>
                </a:solidFill>
              </a:rPr>
              <a:t>3. Key Activities</a:t>
            </a:r>
          </a:p>
        </p:txBody>
      </p:sp>
      <p:sp>
        <p:nvSpPr>
          <p:cNvPr id="3" name="Rectangle 2"/>
          <p:cNvSpPr/>
          <p:nvPr/>
        </p:nvSpPr>
        <p:spPr>
          <a:xfrm>
            <a:off x="640080" y="1554480"/>
            <a:ext cx="1463040" cy="54864"/>
          </a:xfrm>
          <a:prstGeom prst="rect">
            <a:avLst/>
          </a:prstGeom>
          <a:solidFill>
            <a:srgbClr val="A380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1783080"/>
            <a:ext cx="10911535" cy="457200"/>
          </a:xfrm>
          <a:prstGeom prst="rect">
            <a:avLst/>
          </a:prstGeom>
          <a:noFill/>
        </p:spPr>
        <p:txBody>
          <a:bodyPr wrap="square">
            <a:spAutoFit/>
          </a:bodyPr>
          <a:lstStyle/>
          <a:p>
            <a:r>
              <a:rPr sz="1300" b="1" i="0">
                <a:solidFill>
                  <a:srgbClr val="A38004"/>
                </a:solidFill>
              </a:rPr>
              <a:t>From the Guidelines &amp; Rules. Replace this with your own content.</a:t>
            </a:r>
          </a:p>
        </p:txBody>
      </p:sp>
      <p:sp>
        <p:nvSpPr>
          <p:cNvPr id="5" name="TextBox 4"/>
          <p:cNvSpPr txBox="1"/>
          <p:nvPr/>
        </p:nvSpPr>
        <p:spPr>
          <a:xfrm>
            <a:off x="640080" y="2286000"/>
            <a:ext cx="10911535" cy="3657600"/>
          </a:xfrm>
          <a:prstGeom prst="rect">
            <a:avLst/>
          </a:prstGeom>
          <a:noFill/>
        </p:spPr>
        <p:txBody>
          <a:bodyPr wrap="square">
            <a:spAutoFit/>
          </a:bodyPr>
          <a:lstStyle/>
          <a:p>
            <a:pPr>
              <a:spcAft>
                <a:spcPts val="1000"/>
              </a:spcAft>
            </a:pPr>
            <a:r>
              <a:rPr sz="1800" b="0" i="1">
                <a:solidFill>
                  <a:srgbClr val="6B6B6B"/>
                </a:solidFill>
              </a:rPr>
              <a:t>The core activities you will initiate once key partnerships are in place, and how they enable you to deliver value, satisfy customer needs, and execute your strategy. Explain how these activities build and sustain competitive advantage.</a:t>
            </a:r>
          </a:p>
        </p:txBody>
      </p:sp>
      <p:sp>
        <p:nvSpPr>
          <p:cNvPr id="6" name="TextBox 5"/>
          <p:cNvSpPr txBox="1"/>
          <p:nvPr/>
        </p:nvSpPr>
        <p:spPr>
          <a:xfrm>
            <a:off x="640080" y="6263640"/>
            <a:ext cx="10911535" cy="365760"/>
          </a:xfrm>
          <a:prstGeom prst="rect">
            <a:avLst/>
          </a:prstGeom>
          <a:noFill/>
        </p:spPr>
        <p:txBody>
          <a:bodyPr wrap="square">
            <a:spAutoFit/>
          </a:bodyPr>
          <a:lstStyle/>
          <a:p>
            <a:r>
              <a:rPr sz="1100" b="0" i="0">
                <a:solidFill>
                  <a:srgbClr val="6B6B6B"/>
                </a:solidFill>
              </a:rPr>
              <a:t>[Your venture name]  ·  3 of 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640080" y="502920"/>
            <a:ext cx="10911535" cy="1005840"/>
          </a:xfrm>
        </p:spPr>
        <p:txBody>
          <a:bodyPr/>
          <a:lstStyle/>
          <a:p>
            <a:pPr algn="l"/>
            <a:r>
              <a:rPr sz="3600" b="1">
                <a:solidFill>
                  <a:srgbClr val="56004E"/>
                </a:solidFill>
              </a:rPr>
              <a:t>4. Key Resources</a:t>
            </a:r>
          </a:p>
        </p:txBody>
      </p:sp>
      <p:sp>
        <p:nvSpPr>
          <p:cNvPr id="3" name="Rectangle 2"/>
          <p:cNvSpPr/>
          <p:nvPr/>
        </p:nvSpPr>
        <p:spPr>
          <a:xfrm>
            <a:off x="640080" y="1554480"/>
            <a:ext cx="1463040" cy="54864"/>
          </a:xfrm>
          <a:prstGeom prst="rect">
            <a:avLst/>
          </a:prstGeom>
          <a:solidFill>
            <a:srgbClr val="A380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1783080"/>
            <a:ext cx="10911535" cy="457200"/>
          </a:xfrm>
          <a:prstGeom prst="rect">
            <a:avLst/>
          </a:prstGeom>
          <a:noFill/>
        </p:spPr>
        <p:txBody>
          <a:bodyPr wrap="square">
            <a:spAutoFit/>
          </a:bodyPr>
          <a:lstStyle/>
          <a:p>
            <a:r>
              <a:rPr sz="1300" b="1" i="0">
                <a:solidFill>
                  <a:srgbClr val="A38004"/>
                </a:solidFill>
              </a:rPr>
              <a:t>From the Guidelines &amp; Rules. Replace this with your own content.</a:t>
            </a:r>
          </a:p>
        </p:txBody>
      </p:sp>
      <p:sp>
        <p:nvSpPr>
          <p:cNvPr id="5" name="TextBox 4"/>
          <p:cNvSpPr txBox="1"/>
          <p:nvPr/>
        </p:nvSpPr>
        <p:spPr>
          <a:xfrm>
            <a:off x="640080" y="2286000"/>
            <a:ext cx="10911535" cy="3657600"/>
          </a:xfrm>
          <a:prstGeom prst="rect">
            <a:avLst/>
          </a:prstGeom>
          <a:noFill/>
        </p:spPr>
        <p:txBody>
          <a:bodyPr wrap="square">
            <a:spAutoFit/>
          </a:bodyPr>
          <a:lstStyle/>
          <a:p>
            <a:pPr>
              <a:spcAft>
                <a:spcPts val="1000"/>
              </a:spcAft>
            </a:pPr>
            <a:r>
              <a:rPr sz="1800" b="0" i="1">
                <a:solidFill>
                  <a:srgbClr val="6B6B6B"/>
                </a:solidFill>
              </a:rPr>
              <a:t>The essential resources required to operate and sustain your business, spanning physical assets, intellectual property, human capital, financial resources, and technological infrastructure.</a:t>
            </a:r>
          </a:p>
        </p:txBody>
      </p:sp>
      <p:sp>
        <p:nvSpPr>
          <p:cNvPr id="6" name="TextBox 5"/>
          <p:cNvSpPr txBox="1"/>
          <p:nvPr/>
        </p:nvSpPr>
        <p:spPr>
          <a:xfrm>
            <a:off x="640080" y="6263640"/>
            <a:ext cx="10911535" cy="365760"/>
          </a:xfrm>
          <a:prstGeom prst="rect">
            <a:avLst/>
          </a:prstGeom>
          <a:noFill/>
        </p:spPr>
        <p:txBody>
          <a:bodyPr wrap="square">
            <a:spAutoFit/>
          </a:bodyPr>
          <a:lstStyle/>
          <a:p>
            <a:r>
              <a:rPr sz="1100" b="0" i="0">
                <a:solidFill>
                  <a:srgbClr val="6B6B6B"/>
                </a:solidFill>
              </a:rPr>
              <a:t>[Your venture name]  ·  4 of 11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640080" y="502920"/>
            <a:ext cx="10911535" cy="1005840"/>
          </a:xfrm>
        </p:spPr>
        <p:txBody>
          <a:bodyPr/>
          <a:lstStyle/>
          <a:p>
            <a:pPr algn="l"/>
            <a:r>
              <a:rPr sz="3600" b="1">
                <a:solidFill>
                  <a:srgbClr val="56004E"/>
                </a:solidFill>
              </a:rPr>
              <a:t>5. Value Proposition</a:t>
            </a:r>
          </a:p>
        </p:txBody>
      </p:sp>
      <p:sp>
        <p:nvSpPr>
          <p:cNvPr id="3" name="Rectangle 2"/>
          <p:cNvSpPr/>
          <p:nvPr/>
        </p:nvSpPr>
        <p:spPr>
          <a:xfrm>
            <a:off x="640080" y="1554480"/>
            <a:ext cx="1463040" cy="54864"/>
          </a:xfrm>
          <a:prstGeom prst="rect">
            <a:avLst/>
          </a:prstGeom>
          <a:solidFill>
            <a:srgbClr val="A380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1783080"/>
            <a:ext cx="10911535" cy="457200"/>
          </a:xfrm>
          <a:prstGeom prst="rect">
            <a:avLst/>
          </a:prstGeom>
          <a:noFill/>
        </p:spPr>
        <p:txBody>
          <a:bodyPr wrap="square">
            <a:spAutoFit/>
          </a:bodyPr>
          <a:lstStyle/>
          <a:p>
            <a:r>
              <a:rPr sz="1300" b="1" i="0">
                <a:solidFill>
                  <a:srgbClr val="A38004"/>
                </a:solidFill>
              </a:rPr>
              <a:t>From the Guidelines &amp; Rules. Replace this with your own content.</a:t>
            </a:r>
          </a:p>
        </p:txBody>
      </p:sp>
      <p:sp>
        <p:nvSpPr>
          <p:cNvPr id="5" name="TextBox 4"/>
          <p:cNvSpPr txBox="1"/>
          <p:nvPr/>
        </p:nvSpPr>
        <p:spPr>
          <a:xfrm>
            <a:off x="640080" y="2286000"/>
            <a:ext cx="10911535" cy="3657600"/>
          </a:xfrm>
          <a:prstGeom prst="rect">
            <a:avLst/>
          </a:prstGeom>
          <a:noFill/>
        </p:spPr>
        <p:txBody>
          <a:bodyPr wrap="square">
            <a:spAutoFit/>
          </a:bodyPr>
          <a:lstStyle/>
          <a:p>
            <a:pPr>
              <a:spcAft>
                <a:spcPts val="1000"/>
              </a:spcAft>
            </a:pPr>
            <a:r>
              <a:rPr sz="1800" b="0" i="1">
                <a:solidFill>
                  <a:srgbClr val="6B6B6B"/>
                </a:solidFill>
              </a:rPr>
              <a:t>Competitive Advantage — how your offering delivers a differentiated experience to the market you serve.</a:t>
            </a:r>
          </a:p>
          <a:p>
            <a:pPr>
              <a:spcAft>
                <a:spcPts val="1000"/>
              </a:spcAft>
            </a:pPr>
            <a:r>
              <a:rPr sz="1800" b="0" i="1">
                <a:solidFill>
                  <a:srgbClr val="6B6B6B"/>
                </a:solidFill>
              </a:rPr>
              <a:t>Sustainability — successful ideas are replicated. Describe the strategies that will preserve and reinforce your value proposition over time.</a:t>
            </a:r>
          </a:p>
        </p:txBody>
      </p:sp>
      <p:sp>
        <p:nvSpPr>
          <p:cNvPr id="6" name="TextBox 5"/>
          <p:cNvSpPr txBox="1"/>
          <p:nvPr/>
        </p:nvSpPr>
        <p:spPr>
          <a:xfrm>
            <a:off x="640080" y="6263640"/>
            <a:ext cx="10911535" cy="365760"/>
          </a:xfrm>
          <a:prstGeom prst="rect">
            <a:avLst/>
          </a:prstGeom>
          <a:noFill/>
        </p:spPr>
        <p:txBody>
          <a:bodyPr wrap="square">
            <a:spAutoFit/>
          </a:bodyPr>
          <a:lstStyle/>
          <a:p>
            <a:r>
              <a:rPr sz="1100" b="0" i="0">
                <a:solidFill>
                  <a:srgbClr val="6B6B6B"/>
                </a:solidFill>
              </a:rPr>
              <a:t>[Your venture name]  ·  5 of 11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640080" y="502920"/>
            <a:ext cx="10911535" cy="1005840"/>
          </a:xfrm>
        </p:spPr>
        <p:txBody>
          <a:bodyPr/>
          <a:lstStyle/>
          <a:p>
            <a:pPr algn="l"/>
            <a:r>
              <a:rPr sz="3600" b="1">
                <a:solidFill>
                  <a:srgbClr val="56004E"/>
                </a:solidFill>
              </a:rPr>
              <a:t>6. Customer Relations</a:t>
            </a:r>
          </a:p>
        </p:txBody>
      </p:sp>
      <p:sp>
        <p:nvSpPr>
          <p:cNvPr id="3" name="Rectangle 2"/>
          <p:cNvSpPr/>
          <p:nvPr/>
        </p:nvSpPr>
        <p:spPr>
          <a:xfrm>
            <a:off x="640080" y="1554480"/>
            <a:ext cx="1463040" cy="54864"/>
          </a:xfrm>
          <a:prstGeom prst="rect">
            <a:avLst/>
          </a:prstGeom>
          <a:solidFill>
            <a:srgbClr val="A380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1783080"/>
            <a:ext cx="10911535" cy="457200"/>
          </a:xfrm>
          <a:prstGeom prst="rect">
            <a:avLst/>
          </a:prstGeom>
          <a:noFill/>
        </p:spPr>
        <p:txBody>
          <a:bodyPr wrap="square">
            <a:spAutoFit/>
          </a:bodyPr>
          <a:lstStyle/>
          <a:p>
            <a:r>
              <a:rPr sz="1300" b="1" i="0">
                <a:solidFill>
                  <a:srgbClr val="A38004"/>
                </a:solidFill>
              </a:rPr>
              <a:t>From the Guidelines &amp; Rules. Replace this with your own content.</a:t>
            </a:r>
          </a:p>
        </p:txBody>
      </p:sp>
      <p:sp>
        <p:nvSpPr>
          <p:cNvPr id="5" name="TextBox 4"/>
          <p:cNvSpPr txBox="1"/>
          <p:nvPr/>
        </p:nvSpPr>
        <p:spPr>
          <a:xfrm>
            <a:off x="640080" y="2286000"/>
            <a:ext cx="10911535" cy="3657600"/>
          </a:xfrm>
          <a:prstGeom prst="rect">
            <a:avLst/>
          </a:prstGeom>
          <a:noFill/>
        </p:spPr>
        <p:txBody>
          <a:bodyPr wrap="square">
            <a:spAutoFit/>
          </a:bodyPr>
          <a:lstStyle/>
          <a:p>
            <a:pPr>
              <a:spcAft>
                <a:spcPts val="1000"/>
              </a:spcAft>
            </a:pPr>
            <a:r>
              <a:rPr sz="1800" b="0" i="1">
                <a:solidFill>
                  <a:srgbClr val="6B6B6B"/>
                </a:solidFill>
              </a:rPr>
              <a:t>The distinctive ways your organization will engage, support, and care for customers, so each feels genuinely valued, understood, and supported. Emphasize the relational practices, service standards, and personalized touchpoints that create trust and loyalty.</a:t>
            </a:r>
          </a:p>
        </p:txBody>
      </p:sp>
      <p:sp>
        <p:nvSpPr>
          <p:cNvPr id="6" name="TextBox 5"/>
          <p:cNvSpPr txBox="1"/>
          <p:nvPr/>
        </p:nvSpPr>
        <p:spPr>
          <a:xfrm>
            <a:off x="640080" y="6263640"/>
            <a:ext cx="10911535" cy="365760"/>
          </a:xfrm>
          <a:prstGeom prst="rect">
            <a:avLst/>
          </a:prstGeom>
          <a:noFill/>
        </p:spPr>
        <p:txBody>
          <a:bodyPr wrap="square">
            <a:spAutoFit/>
          </a:bodyPr>
          <a:lstStyle/>
          <a:p>
            <a:r>
              <a:rPr sz="1100" b="0" i="0">
                <a:solidFill>
                  <a:srgbClr val="6B6B6B"/>
                </a:solidFill>
              </a:rPr>
              <a:t>[Your venture name]  ·  6 of 11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640080" y="502920"/>
            <a:ext cx="10911535" cy="1005840"/>
          </a:xfrm>
        </p:spPr>
        <p:txBody>
          <a:bodyPr/>
          <a:lstStyle/>
          <a:p>
            <a:pPr algn="l"/>
            <a:r>
              <a:rPr sz="3600" b="1">
                <a:solidFill>
                  <a:srgbClr val="56004E"/>
                </a:solidFill>
              </a:rPr>
              <a:t>7. Channels</a:t>
            </a:r>
          </a:p>
        </p:txBody>
      </p:sp>
      <p:sp>
        <p:nvSpPr>
          <p:cNvPr id="3" name="Rectangle 2"/>
          <p:cNvSpPr/>
          <p:nvPr/>
        </p:nvSpPr>
        <p:spPr>
          <a:xfrm>
            <a:off x="640080" y="1554480"/>
            <a:ext cx="1463040" cy="54864"/>
          </a:xfrm>
          <a:prstGeom prst="rect">
            <a:avLst/>
          </a:prstGeom>
          <a:solidFill>
            <a:srgbClr val="A380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1783080"/>
            <a:ext cx="10911535" cy="457200"/>
          </a:xfrm>
          <a:prstGeom prst="rect">
            <a:avLst/>
          </a:prstGeom>
          <a:noFill/>
        </p:spPr>
        <p:txBody>
          <a:bodyPr wrap="square">
            <a:spAutoFit/>
          </a:bodyPr>
          <a:lstStyle/>
          <a:p>
            <a:r>
              <a:rPr sz="1300" b="1" i="0">
                <a:solidFill>
                  <a:srgbClr val="A38004"/>
                </a:solidFill>
              </a:rPr>
              <a:t>From the Guidelines &amp; Rules. Replace this with your own content.</a:t>
            </a:r>
          </a:p>
        </p:txBody>
      </p:sp>
      <p:sp>
        <p:nvSpPr>
          <p:cNvPr id="5" name="TextBox 4"/>
          <p:cNvSpPr txBox="1"/>
          <p:nvPr/>
        </p:nvSpPr>
        <p:spPr>
          <a:xfrm>
            <a:off x="640080" y="2286000"/>
            <a:ext cx="10911535" cy="3657600"/>
          </a:xfrm>
          <a:prstGeom prst="rect">
            <a:avLst/>
          </a:prstGeom>
          <a:noFill/>
        </p:spPr>
        <p:txBody>
          <a:bodyPr wrap="square">
            <a:spAutoFit/>
          </a:bodyPr>
          <a:lstStyle/>
          <a:p>
            <a:pPr>
              <a:spcAft>
                <a:spcPts val="1000"/>
              </a:spcAft>
            </a:pPr>
            <a:r>
              <a:rPr sz="1800" b="0" i="1">
                <a:solidFill>
                  <a:srgbClr val="6B6B6B"/>
                </a:solidFill>
              </a:rPr>
              <a:t>Marketing — how you will communicate your offering to the market.</a:t>
            </a:r>
          </a:p>
          <a:p>
            <a:pPr>
              <a:spcAft>
                <a:spcPts val="1000"/>
              </a:spcAft>
            </a:pPr>
            <a:r>
              <a:rPr sz="1800" b="0" i="1">
                <a:solidFill>
                  <a:srgbClr val="6B6B6B"/>
                </a:solidFill>
              </a:rPr>
              <a:t>Fulfillment — how your product or service reaches customers: brick-and-mortar, digital, or hybrid.</a:t>
            </a:r>
          </a:p>
        </p:txBody>
      </p:sp>
      <p:sp>
        <p:nvSpPr>
          <p:cNvPr id="6" name="TextBox 5"/>
          <p:cNvSpPr txBox="1"/>
          <p:nvPr/>
        </p:nvSpPr>
        <p:spPr>
          <a:xfrm>
            <a:off x="640080" y="6263640"/>
            <a:ext cx="10911535" cy="365760"/>
          </a:xfrm>
          <a:prstGeom prst="rect">
            <a:avLst/>
          </a:prstGeom>
          <a:noFill/>
        </p:spPr>
        <p:txBody>
          <a:bodyPr wrap="square">
            <a:spAutoFit/>
          </a:bodyPr>
          <a:lstStyle/>
          <a:p>
            <a:r>
              <a:rPr sz="1100" b="0" i="0">
                <a:solidFill>
                  <a:srgbClr val="6B6B6B"/>
                </a:solidFill>
              </a:rPr>
              <a:t>[Your venture name]  ·  7 of 11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640080" y="502920"/>
            <a:ext cx="10911535" cy="1005840"/>
          </a:xfrm>
        </p:spPr>
        <p:txBody>
          <a:bodyPr/>
          <a:lstStyle/>
          <a:p>
            <a:pPr algn="l"/>
            <a:r>
              <a:rPr sz="3600" b="1">
                <a:solidFill>
                  <a:srgbClr val="56004E"/>
                </a:solidFill>
              </a:rPr>
              <a:t>8. Customer Segments</a:t>
            </a:r>
          </a:p>
        </p:txBody>
      </p:sp>
      <p:sp>
        <p:nvSpPr>
          <p:cNvPr id="3" name="Rectangle 2"/>
          <p:cNvSpPr/>
          <p:nvPr/>
        </p:nvSpPr>
        <p:spPr>
          <a:xfrm>
            <a:off x="640080" y="1554480"/>
            <a:ext cx="1463040" cy="54864"/>
          </a:xfrm>
          <a:prstGeom prst="rect">
            <a:avLst/>
          </a:prstGeom>
          <a:solidFill>
            <a:srgbClr val="A380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1783080"/>
            <a:ext cx="10911535" cy="457200"/>
          </a:xfrm>
          <a:prstGeom prst="rect">
            <a:avLst/>
          </a:prstGeom>
          <a:noFill/>
        </p:spPr>
        <p:txBody>
          <a:bodyPr wrap="square">
            <a:spAutoFit/>
          </a:bodyPr>
          <a:lstStyle/>
          <a:p>
            <a:r>
              <a:rPr sz="1300" b="1" i="0">
                <a:solidFill>
                  <a:srgbClr val="A38004"/>
                </a:solidFill>
              </a:rPr>
              <a:t>From the Guidelines &amp; Rules. Replace this with your own content.</a:t>
            </a:r>
          </a:p>
        </p:txBody>
      </p:sp>
      <p:sp>
        <p:nvSpPr>
          <p:cNvPr id="5" name="TextBox 4"/>
          <p:cNvSpPr txBox="1"/>
          <p:nvPr/>
        </p:nvSpPr>
        <p:spPr>
          <a:xfrm>
            <a:off x="640080" y="2286000"/>
            <a:ext cx="10911535" cy="3657600"/>
          </a:xfrm>
          <a:prstGeom prst="rect">
            <a:avLst/>
          </a:prstGeom>
          <a:noFill/>
        </p:spPr>
        <p:txBody>
          <a:bodyPr wrap="square">
            <a:spAutoFit/>
          </a:bodyPr>
          <a:lstStyle/>
          <a:p>
            <a:pPr>
              <a:spcAft>
                <a:spcPts val="1000"/>
              </a:spcAft>
            </a:pPr>
            <a:r>
              <a:rPr sz="1800" b="0" i="1">
                <a:solidFill>
                  <a:srgbClr val="6B6B6B"/>
                </a:solidFill>
              </a:rPr>
              <a:t>Define the specific groups of people or organizations the venture exists to serve. Describe what distinguishes each segment and what it needs, state which segments you are prioritising and why, and make clear how the value proposition, customer relations and channels described above are tailored to them.</a:t>
            </a:r>
          </a:p>
        </p:txBody>
      </p:sp>
      <p:sp>
        <p:nvSpPr>
          <p:cNvPr id="6" name="TextBox 5"/>
          <p:cNvSpPr txBox="1"/>
          <p:nvPr/>
        </p:nvSpPr>
        <p:spPr>
          <a:xfrm>
            <a:off x="640080" y="6263640"/>
            <a:ext cx="10911535" cy="365760"/>
          </a:xfrm>
          <a:prstGeom prst="rect">
            <a:avLst/>
          </a:prstGeom>
          <a:noFill/>
        </p:spPr>
        <p:txBody>
          <a:bodyPr wrap="square">
            <a:spAutoFit/>
          </a:bodyPr>
          <a:lstStyle/>
          <a:p>
            <a:r>
              <a:rPr sz="1100" b="0" i="0">
                <a:solidFill>
                  <a:srgbClr val="6B6B6B"/>
                </a:solidFill>
              </a:rPr>
              <a:t>[Your venture name]  ·  8 of 11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640080" y="274320"/>
            <a:ext cx="10911535" cy="822960"/>
          </a:xfrm>
        </p:spPr>
        <p:txBody>
          <a:bodyPr/>
          <a:lstStyle/>
          <a:p>
            <a:pPr algn="l"/>
            <a:r>
              <a:rPr sz="3600" b="1">
                <a:solidFill>
                  <a:srgbClr val="56004E"/>
                </a:solidFill>
              </a:rPr>
              <a:t>9. Cost</a:t>
            </a:r>
          </a:p>
        </p:txBody>
      </p:sp>
      <p:sp>
        <p:nvSpPr>
          <p:cNvPr id="3" name="Rectangle 2"/>
          <p:cNvSpPr/>
          <p:nvPr/>
        </p:nvSpPr>
        <p:spPr>
          <a:xfrm>
            <a:off x="640080" y="1115568"/>
            <a:ext cx="1463040" cy="54864"/>
          </a:xfrm>
          <a:prstGeom prst="rect">
            <a:avLst/>
          </a:prstGeom>
          <a:solidFill>
            <a:srgbClr val="A380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1207008"/>
            <a:ext cx="10911535" cy="731520"/>
          </a:xfrm>
          <a:prstGeom prst="rect">
            <a:avLst/>
          </a:prstGeom>
          <a:noFill/>
        </p:spPr>
        <p:txBody>
          <a:bodyPr wrap="square">
            <a:spAutoFit/>
          </a:bodyPr>
          <a:lstStyle/>
          <a:p>
            <a:r>
              <a:rPr sz="1300" b="1" i="0">
                <a:solidFill>
                  <a:srgbClr val="A38004"/>
                </a:solidFill>
              </a:rPr>
              <a:t>From the Guidelines &amp; Rules. Replace this with your own content.</a:t>
            </a:r>
          </a:p>
          <a:p>
            <a:r>
              <a:rPr sz="1300" b="0" i="1">
                <a:solidFill>
                  <a:srgbClr val="6B6B6B"/>
                </a:solidFill>
              </a:rPr>
              <a:t>A concise financial overview of all costs associated with operating your business, consistent with your Key Activities and Key Resources.</a:t>
            </a:r>
          </a:p>
        </p:txBody>
      </p:sp>
      <p:graphicFrame>
        <p:nvGraphicFramePr>
          <p:cNvPr id="5" name="Table 4"/>
          <p:cNvGraphicFramePr>
            <a:graphicFrameLocks noGrp="1"/>
          </p:cNvGraphicFramePr>
          <p:nvPr/>
        </p:nvGraphicFramePr>
        <p:xfrm>
          <a:off x="640080" y="1965960"/>
          <a:ext cx="10881360" cy="3438144"/>
        </p:xfrm>
        <a:graphic>
          <a:graphicData uri="http://schemas.openxmlformats.org/drawingml/2006/table">
            <a:tbl>
              <a:tblPr firstRow="1">
                <a:tableStyleId>{5C22544A-7EE6-4342-B048-85BDC9FD1C3A}</a:tableStyleId>
              </a:tblPr>
              <a:tblGrid>
                <a:gridCol w="3017520"/>
                <a:gridCol w="4389120"/>
                <a:gridCol w="1737360"/>
                <a:gridCol w="1737360"/>
              </a:tblGrid>
              <a:tr h="502920">
                <a:tc>
                  <a:txBody>
                    <a:bodyPr/>
                    <a:lstStyle/>
                    <a:p>
                      <a:r>
                        <a:rPr sz="1200" b="1" i="0">
                          <a:solidFill>
                            <a:srgbClr val="FFFFFF"/>
                          </a:solidFill>
                        </a:rPr>
                        <a:t>Cost Category</a:t>
                      </a:r>
                    </a:p>
                  </a:txBody>
                  <a:tcPr marL="91440" marR="91440" marT="36576" marB="36576">
                    <a:solidFill>
                      <a:srgbClr val="56004E"/>
                    </a:solidFill>
                  </a:tcPr>
                </a:tc>
                <a:tc>
                  <a:txBody>
                    <a:bodyPr/>
                    <a:lstStyle/>
                    <a:p>
                      <a:r>
                        <a:rPr sz="1200" b="1" i="0">
                          <a:solidFill>
                            <a:srgbClr val="FFFFFF"/>
                          </a:solidFill>
                        </a:rPr>
                        <a:t>What Does This Include?</a:t>
                      </a:r>
                    </a:p>
                  </a:txBody>
                  <a:tcPr marL="91440" marR="91440" marT="36576" marB="36576">
                    <a:solidFill>
                      <a:srgbClr val="56004E"/>
                    </a:solidFill>
                  </a:tcPr>
                </a:tc>
                <a:tc>
                  <a:txBody>
                    <a:bodyPr/>
                    <a:lstStyle/>
                    <a:p>
                      <a:r>
                        <a:rPr sz="1200" b="1" i="0">
                          <a:solidFill>
                            <a:srgbClr val="FFFFFF"/>
                          </a:solidFill>
                        </a:rPr>
                        <a:t>Estimated Monthly Cost</a:t>
                      </a:r>
                    </a:p>
                  </a:txBody>
                  <a:tcPr marL="91440" marR="91440" marT="36576" marB="36576">
                    <a:solidFill>
                      <a:srgbClr val="56004E"/>
                    </a:solidFill>
                  </a:tcPr>
                </a:tc>
                <a:tc>
                  <a:txBody>
                    <a:bodyPr/>
                    <a:lstStyle/>
                    <a:p>
                      <a:r>
                        <a:rPr sz="1200" b="1" i="0">
                          <a:solidFill>
                            <a:srgbClr val="FFFFFF"/>
                          </a:solidFill>
                        </a:rPr>
                        <a:t>Estimated Annual Cost</a:t>
                      </a:r>
                    </a:p>
                  </a:txBody>
                  <a:tcPr marL="91440" marR="91440" marT="36576" marB="36576">
                    <a:solidFill>
                      <a:srgbClr val="56004E"/>
                    </a:solidFill>
                  </a:tcPr>
                </a:tc>
              </a:tr>
              <a:tr h="347472">
                <a:tc>
                  <a:txBody>
                    <a:bodyPr/>
                    <a:lstStyle/>
                    <a:p>
                      <a:r>
                        <a:rPr sz="1200" b="1" i="0">
                          <a:solidFill>
                            <a:srgbClr val="1C1C1C"/>
                          </a:solidFill>
                        </a:rPr>
                        <a:t>People / Labor</a:t>
                      </a:r>
                    </a:p>
                  </a:txBody>
                  <a:tcPr marL="91440" marR="91440" marT="36576" marB="36576">
                    <a:solidFill>
                      <a:srgbClr val="F6F3F6"/>
                    </a:solidFill>
                  </a:tcPr>
                </a:tc>
                <a:tc>
                  <a:txBody>
                    <a:bodyPr/>
                    <a:lstStyle/>
                    <a:p>
                      <a:r>
                        <a:rPr sz="1200" b="0" i="0">
                          <a:solidFill>
                            <a:srgbClr val="1C1C1C"/>
                          </a:solidFill>
                        </a:rPr>
                        <a:t>Employees, contractors, consultants</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r>
              <a:tr h="347472">
                <a:tc>
                  <a:txBody>
                    <a:bodyPr/>
                    <a:lstStyle/>
                    <a:p>
                      <a:r>
                        <a:rPr sz="1200" b="1" i="0">
                          <a:solidFill>
                            <a:srgbClr val="1C1C1C"/>
                          </a:solidFill>
                        </a:rPr>
                        <a:t>Product / Service Delivery</a:t>
                      </a:r>
                    </a:p>
                  </a:txBody>
                  <a:tcPr marL="91440" marR="91440" marT="36576" marB="36576">
                    <a:solidFill>
                      <a:srgbClr val="F6F3F6"/>
                    </a:solidFill>
                  </a:tcPr>
                </a:tc>
                <a:tc>
                  <a:txBody>
                    <a:bodyPr/>
                    <a:lstStyle/>
                    <a:p>
                      <a:r>
                        <a:rPr sz="1200" b="0" i="0">
                          <a:solidFill>
                            <a:srgbClr val="1C1C1C"/>
                          </a:solidFill>
                        </a:rPr>
                        <a:t>Materials, inventory, production, packaging</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r>
              <a:tr h="347472">
                <a:tc>
                  <a:txBody>
                    <a:bodyPr/>
                    <a:lstStyle/>
                    <a:p>
                      <a:r>
                        <a:rPr sz="1200" b="1" i="0">
                          <a:solidFill>
                            <a:srgbClr val="1C1C1C"/>
                          </a:solidFill>
                        </a:rPr>
                        <a:t>Technology / Equipment</a:t>
                      </a:r>
                    </a:p>
                  </a:txBody>
                  <a:tcPr marL="91440" marR="91440" marT="36576" marB="36576">
                    <a:solidFill>
                      <a:srgbClr val="F6F3F6"/>
                    </a:solidFill>
                  </a:tcPr>
                </a:tc>
                <a:tc>
                  <a:txBody>
                    <a:bodyPr/>
                    <a:lstStyle/>
                    <a:p>
                      <a:r>
                        <a:rPr sz="1200" b="0" i="0">
                          <a:solidFill>
                            <a:srgbClr val="1C1C1C"/>
                          </a:solidFill>
                        </a:rPr>
                        <a:t>Software, equipment, website, technology</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r>
              <a:tr h="347472">
                <a:tc>
                  <a:txBody>
                    <a:bodyPr/>
                    <a:lstStyle/>
                    <a:p>
                      <a:r>
                        <a:rPr sz="1200" b="1" i="0">
                          <a:solidFill>
                            <a:srgbClr val="1C1C1C"/>
                          </a:solidFill>
                        </a:rPr>
                        <a:t>Marketing &amp; Sales</a:t>
                      </a:r>
                    </a:p>
                  </a:txBody>
                  <a:tcPr marL="91440" marR="91440" marT="36576" marB="36576">
                    <a:solidFill>
                      <a:srgbClr val="F6F3F6"/>
                    </a:solidFill>
                  </a:tcPr>
                </a:tc>
                <a:tc>
                  <a:txBody>
                    <a:bodyPr/>
                    <a:lstStyle/>
                    <a:p>
                      <a:r>
                        <a:rPr sz="1200" b="0" i="0">
                          <a:solidFill>
                            <a:srgbClr val="1C1C1C"/>
                          </a:solidFill>
                        </a:rPr>
                        <a:t>Advertising, social media, promotions, sales</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r>
              <a:tr h="347472">
                <a:tc>
                  <a:txBody>
                    <a:bodyPr/>
                    <a:lstStyle/>
                    <a:p>
                      <a:r>
                        <a:rPr sz="1200" b="1" i="0">
                          <a:solidFill>
                            <a:srgbClr val="1C1C1C"/>
                          </a:solidFill>
                        </a:rPr>
                        <a:t>Facilities / Operations</a:t>
                      </a:r>
                    </a:p>
                  </a:txBody>
                  <a:tcPr marL="91440" marR="91440" marT="36576" marB="36576">
                    <a:solidFill>
                      <a:srgbClr val="F6F3F6"/>
                    </a:solidFill>
                  </a:tcPr>
                </a:tc>
                <a:tc>
                  <a:txBody>
                    <a:bodyPr/>
                    <a:lstStyle/>
                    <a:p>
                      <a:r>
                        <a:rPr sz="1200" b="0" i="0">
                          <a:solidFill>
                            <a:srgbClr val="1C1C1C"/>
                          </a:solidFill>
                        </a:rPr>
                        <a:t>Rent, utilities, transportation, storage</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r>
              <a:tr h="347472">
                <a:tc>
                  <a:txBody>
                    <a:bodyPr/>
                    <a:lstStyle/>
                    <a:p>
                      <a:r>
                        <a:rPr sz="1200" b="1" i="0">
                          <a:solidFill>
                            <a:srgbClr val="1C1C1C"/>
                          </a:solidFill>
                        </a:rPr>
                        <a:t>Professional / Administrative</a:t>
                      </a:r>
                    </a:p>
                  </a:txBody>
                  <a:tcPr marL="91440" marR="91440" marT="36576" marB="36576">
                    <a:solidFill>
                      <a:srgbClr val="F6F3F6"/>
                    </a:solidFill>
                  </a:tcPr>
                </a:tc>
                <a:tc>
                  <a:txBody>
                    <a:bodyPr/>
                    <a:lstStyle/>
                    <a:p>
                      <a:r>
                        <a:rPr sz="1200" b="0" i="0">
                          <a:solidFill>
                            <a:srgbClr val="1C1C1C"/>
                          </a:solidFill>
                        </a:rPr>
                        <a:t>Legal, accounting, insurance, licenses</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r>
              <a:tr h="347472">
                <a:tc>
                  <a:txBody>
                    <a:bodyPr/>
                    <a:lstStyle/>
                    <a:p>
                      <a:r>
                        <a:rPr sz="1200" b="1" i="0">
                          <a:solidFill>
                            <a:srgbClr val="1C1C1C"/>
                          </a:solidFill>
                        </a:rPr>
                        <a:t>Other Key Costs</a:t>
                      </a:r>
                    </a:p>
                  </a:txBody>
                  <a:tcPr marL="91440" marR="91440" marT="36576" marB="36576">
                    <a:solidFill>
                      <a:srgbClr val="F6F3F6"/>
                    </a:solidFill>
                  </a:tcPr>
                </a:tc>
                <a:tc>
                  <a:txBody>
                    <a:bodyPr/>
                    <a:lstStyle/>
                    <a:p>
                      <a:r>
                        <a:rPr sz="1200" b="0" i="0">
                          <a:solidFill>
                            <a:srgbClr val="1C1C1C"/>
                          </a:solidFill>
                        </a:rPr>
                        <a:t>______________________________</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r>
              <a:tr h="502920">
                <a:tc>
                  <a:txBody>
                    <a:bodyPr/>
                    <a:lstStyle/>
                    <a:p>
                      <a:r>
                        <a:rPr sz="1200" b="1" i="0">
                          <a:solidFill>
                            <a:srgbClr val="A38004"/>
                          </a:solidFill>
                        </a:rPr>
                        <a:t>TOTAL ESTIMATED COSTS</a:t>
                      </a:r>
                    </a:p>
                  </a:txBody>
                  <a:tcPr marL="91440" marR="91440" marT="36576" marB="36576">
                    <a:solidFill>
                      <a:srgbClr val="EFE8D2"/>
                    </a:solidFill>
                  </a:tcPr>
                </a:tc>
                <a:tc>
                  <a:txBody>
                    <a:bodyPr/>
                    <a:lstStyle/>
                    <a:p/>
                  </a:txBody>
                  <a:tcPr marL="91440" marR="91440" marT="36576" marB="36576">
                    <a:solidFill>
                      <a:srgbClr val="EFE8D2"/>
                    </a:solidFill>
                  </a:tcPr>
                </a:tc>
                <a:tc>
                  <a:txBody>
                    <a:bodyPr/>
                    <a:lstStyle/>
                    <a:p>
                      <a:r>
                        <a:rPr sz="1200" b="1" i="0">
                          <a:solidFill>
                            <a:srgbClr val="A38004"/>
                          </a:solidFill>
                        </a:rPr>
                        <a:t>$________</a:t>
                      </a:r>
                    </a:p>
                  </a:txBody>
                  <a:tcPr marL="91440" marR="91440" marT="36576" marB="36576">
                    <a:solidFill>
                      <a:srgbClr val="EFE8D2"/>
                    </a:solidFill>
                  </a:tcPr>
                </a:tc>
                <a:tc>
                  <a:txBody>
                    <a:bodyPr/>
                    <a:lstStyle/>
                    <a:p>
                      <a:r>
                        <a:rPr sz="1200" b="1" i="0">
                          <a:solidFill>
                            <a:srgbClr val="A38004"/>
                          </a:solidFill>
                        </a:rPr>
                        <a:t>$________</a:t>
                      </a:r>
                    </a:p>
                  </a:txBody>
                  <a:tcPr marL="91440" marR="91440" marT="36576" marB="36576">
                    <a:solidFill>
                      <a:srgbClr val="EFE8D2"/>
                    </a:solidFill>
                  </a:tcPr>
                </a:tc>
              </a:tr>
            </a:tbl>
          </a:graphicData>
        </a:graphic>
      </p:graphicFrame>
      <p:sp>
        <p:nvSpPr>
          <p:cNvPr id="6" name="TextBox 5"/>
          <p:cNvSpPr txBox="1"/>
          <p:nvPr/>
        </p:nvSpPr>
        <p:spPr>
          <a:xfrm>
            <a:off x="640080" y="5513832"/>
            <a:ext cx="10911535" cy="640080"/>
          </a:xfrm>
          <a:prstGeom prst="rect">
            <a:avLst/>
          </a:prstGeom>
          <a:noFill/>
        </p:spPr>
        <p:txBody>
          <a:bodyPr wrap="square">
            <a:spAutoFit/>
          </a:bodyPr>
          <a:lstStyle/>
          <a:p>
            <a:r>
              <a:rPr sz="1200" b="1" i="0">
                <a:solidFill>
                  <a:srgbClr val="56004E"/>
                </a:solidFill>
              </a:rPr>
              <a:t>KNOW YOUR NUMBERS</a:t>
            </a:r>
          </a:p>
          <a:p>
            <a:r>
              <a:rPr sz="1200" b="0" i="0">
                <a:solidFill>
                  <a:srgbClr val="1C1C1C"/>
                </a:solidFill>
              </a:rPr>
              <a:t>Largest Cost: ____________________     Cost to Deliver One Product/Service: $____________     How Will You Keep Costs Under Control? __________________________</a:t>
            </a:r>
          </a:p>
        </p:txBody>
      </p:sp>
      <p:sp>
        <p:nvSpPr>
          <p:cNvPr id="7" name="TextBox 6"/>
          <p:cNvSpPr txBox="1"/>
          <p:nvPr/>
        </p:nvSpPr>
        <p:spPr>
          <a:xfrm>
            <a:off x="640080" y="6263640"/>
            <a:ext cx="10911535" cy="365760"/>
          </a:xfrm>
          <a:prstGeom prst="rect">
            <a:avLst/>
          </a:prstGeom>
          <a:noFill/>
        </p:spPr>
        <p:txBody>
          <a:bodyPr wrap="square">
            <a:spAutoFit/>
          </a:bodyPr>
          <a:lstStyle/>
          <a:p>
            <a:r>
              <a:rPr sz="1100" b="0" i="0">
                <a:solidFill>
                  <a:srgbClr val="6B6B6B"/>
                </a:solidFill>
              </a:rPr>
              <a:t>[Your venture name]  ·  9 of 11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640080" y="274320"/>
            <a:ext cx="10911535" cy="822960"/>
          </a:xfrm>
        </p:spPr>
        <p:txBody>
          <a:bodyPr/>
          <a:lstStyle/>
          <a:p>
            <a:pPr algn="l"/>
            <a:r>
              <a:rPr sz="3600" b="1">
                <a:solidFill>
                  <a:srgbClr val="56004E"/>
                </a:solidFill>
              </a:rPr>
              <a:t>10. Revenue</a:t>
            </a:r>
          </a:p>
        </p:txBody>
      </p:sp>
      <p:sp>
        <p:nvSpPr>
          <p:cNvPr id="3" name="Rectangle 2"/>
          <p:cNvSpPr/>
          <p:nvPr/>
        </p:nvSpPr>
        <p:spPr>
          <a:xfrm>
            <a:off x="640080" y="1115568"/>
            <a:ext cx="1463040" cy="54864"/>
          </a:xfrm>
          <a:prstGeom prst="rect">
            <a:avLst/>
          </a:prstGeom>
          <a:solidFill>
            <a:srgbClr val="A380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1207008"/>
            <a:ext cx="10911535" cy="731520"/>
          </a:xfrm>
          <a:prstGeom prst="rect">
            <a:avLst/>
          </a:prstGeom>
          <a:noFill/>
        </p:spPr>
        <p:txBody>
          <a:bodyPr wrap="square">
            <a:spAutoFit/>
          </a:bodyPr>
          <a:lstStyle/>
          <a:p>
            <a:r>
              <a:rPr sz="1300" b="1" i="0">
                <a:solidFill>
                  <a:srgbClr val="A38004"/>
                </a:solidFill>
              </a:rPr>
              <a:t>From the Guidelines &amp; Rules. Replace this with your own content.</a:t>
            </a:r>
          </a:p>
          <a:p>
            <a:r>
              <a:rPr sz="1300" b="0" i="1">
                <a:solidFill>
                  <a:srgbClr val="6B6B6B"/>
                </a:solidFill>
              </a:rPr>
              <a:t>The total income generated from all sales and revenue-producing activities, and every source of funds flowing into the business.</a:t>
            </a:r>
          </a:p>
        </p:txBody>
      </p:sp>
      <p:graphicFrame>
        <p:nvGraphicFramePr>
          <p:cNvPr id="5" name="Table 4"/>
          <p:cNvGraphicFramePr>
            <a:graphicFrameLocks noGrp="1"/>
          </p:cNvGraphicFramePr>
          <p:nvPr/>
        </p:nvGraphicFramePr>
        <p:xfrm>
          <a:off x="640080" y="1965960"/>
          <a:ext cx="10881360" cy="3438144"/>
        </p:xfrm>
        <a:graphic>
          <a:graphicData uri="http://schemas.openxmlformats.org/drawingml/2006/table">
            <a:tbl>
              <a:tblPr firstRow="1">
                <a:tableStyleId>{5C22544A-7EE6-4342-B048-85BDC9FD1C3A}</a:tableStyleId>
              </a:tblPr>
              <a:tblGrid>
                <a:gridCol w="3017520"/>
                <a:gridCol w="4389120"/>
                <a:gridCol w="1737360"/>
                <a:gridCol w="1737360"/>
              </a:tblGrid>
              <a:tr h="502920">
                <a:tc>
                  <a:txBody>
                    <a:bodyPr/>
                    <a:lstStyle/>
                    <a:p>
                      <a:r>
                        <a:rPr sz="1200" b="1" i="0">
                          <a:solidFill>
                            <a:srgbClr val="FFFFFF"/>
                          </a:solidFill>
                        </a:rPr>
                        <a:t>Revenue Source</a:t>
                      </a:r>
                    </a:p>
                  </a:txBody>
                  <a:tcPr marL="91440" marR="91440" marT="36576" marB="36576">
                    <a:solidFill>
                      <a:srgbClr val="56004E"/>
                    </a:solidFill>
                  </a:tcPr>
                </a:tc>
                <a:tc>
                  <a:txBody>
                    <a:bodyPr/>
                    <a:lstStyle/>
                    <a:p>
                      <a:r>
                        <a:rPr sz="1200" b="1" i="0">
                          <a:solidFill>
                            <a:srgbClr val="FFFFFF"/>
                          </a:solidFill>
                        </a:rPr>
                        <a:t>How Does It Generate Revenue?</a:t>
                      </a:r>
                    </a:p>
                  </a:txBody>
                  <a:tcPr marL="91440" marR="91440" marT="36576" marB="36576">
                    <a:solidFill>
                      <a:srgbClr val="56004E"/>
                    </a:solidFill>
                  </a:tcPr>
                </a:tc>
                <a:tc>
                  <a:txBody>
                    <a:bodyPr/>
                    <a:lstStyle/>
                    <a:p>
                      <a:r>
                        <a:rPr sz="1200" b="1" i="0">
                          <a:solidFill>
                            <a:srgbClr val="FFFFFF"/>
                          </a:solidFill>
                        </a:rPr>
                        <a:t>Estimated Monthly Revenue</a:t>
                      </a:r>
                    </a:p>
                  </a:txBody>
                  <a:tcPr marL="91440" marR="91440" marT="36576" marB="36576">
                    <a:solidFill>
                      <a:srgbClr val="56004E"/>
                    </a:solidFill>
                  </a:tcPr>
                </a:tc>
                <a:tc>
                  <a:txBody>
                    <a:bodyPr/>
                    <a:lstStyle/>
                    <a:p>
                      <a:r>
                        <a:rPr sz="1200" b="1" i="0">
                          <a:solidFill>
                            <a:srgbClr val="FFFFFF"/>
                          </a:solidFill>
                        </a:rPr>
                        <a:t>Estimated Annual Revenue</a:t>
                      </a:r>
                    </a:p>
                  </a:txBody>
                  <a:tcPr marL="91440" marR="91440" marT="36576" marB="36576">
                    <a:solidFill>
                      <a:srgbClr val="56004E"/>
                    </a:solidFill>
                  </a:tcPr>
                </a:tc>
              </a:tr>
              <a:tr h="347472">
                <a:tc>
                  <a:txBody>
                    <a:bodyPr/>
                    <a:lstStyle/>
                    <a:p>
                      <a:r>
                        <a:rPr sz="1200" b="1" i="0">
                          <a:solidFill>
                            <a:srgbClr val="1C1C1C"/>
                          </a:solidFill>
                        </a:rPr>
                        <a:t>Product / Service Sales</a:t>
                      </a:r>
                    </a:p>
                  </a:txBody>
                  <a:tcPr marL="91440" marR="91440" marT="36576" marB="36576">
                    <a:solidFill>
                      <a:srgbClr val="F6F3F6"/>
                    </a:solidFill>
                  </a:tcPr>
                </a:tc>
                <a:tc>
                  <a:txBody>
                    <a:bodyPr/>
                    <a:lstStyle/>
                    <a:p>
                      <a:r>
                        <a:rPr sz="1200" b="0" i="0">
                          <a:solidFill>
                            <a:srgbClr val="1C1C1C"/>
                          </a:solidFill>
                        </a:rPr>
                        <a:t>Income from products or services sold to customers</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r>
              <a:tr h="347472">
                <a:tc>
                  <a:txBody>
                    <a:bodyPr/>
                    <a:lstStyle/>
                    <a:p>
                      <a:r>
                        <a:rPr sz="1200" b="1" i="0">
                          <a:solidFill>
                            <a:srgbClr val="1C1C1C"/>
                          </a:solidFill>
                        </a:rPr>
                        <a:t>Subscriptions / Recurring Revenue</a:t>
                      </a:r>
                    </a:p>
                  </a:txBody>
                  <a:tcPr marL="91440" marR="91440" marT="36576" marB="36576">
                    <a:solidFill>
                      <a:srgbClr val="F6F3F6"/>
                    </a:solidFill>
                  </a:tcPr>
                </a:tc>
                <a:tc>
                  <a:txBody>
                    <a:bodyPr/>
                    <a:lstStyle/>
                    <a:p>
                      <a:r>
                        <a:rPr sz="1200" b="0" i="0">
                          <a:solidFill>
                            <a:srgbClr val="1C1C1C"/>
                          </a:solidFill>
                        </a:rPr>
                        <a:t>Memberships, subscriptions, retainers, recurring fees</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r>
              <a:tr h="347472">
                <a:tc>
                  <a:txBody>
                    <a:bodyPr/>
                    <a:lstStyle/>
                    <a:p>
                      <a:r>
                        <a:rPr sz="1200" b="1" i="0">
                          <a:solidFill>
                            <a:srgbClr val="1C1C1C"/>
                          </a:solidFill>
                        </a:rPr>
                        <a:t>Fees / Commissions</a:t>
                      </a:r>
                    </a:p>
                  </a:txBody>
                  <a:tcPr marL="91440" marR="91440" marT="36576" marB="36576">
                    <a:solidFill>
                      <a:srgbClr val="F6F3F6"/>
                    </a:solidFill>
                  </a:tcPr>
                </a:tc>
                <a:tc>
                  <a:txBody>
                    <a:bodyPr/>
                    <a:lstStyle/>
                    <a:p>
                      <a:r>
                        <a:rPr sz="1200" b="0" i="0">
                          <a:solidFill>
                            <a:srgbClr val="1C1C1C"/>
                          </a:solidFill>
                        </a:rPr>
                        <a:t>Transaction fees, commissions, service or usage fees</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r>
              <a:tr h="347472">
                <a:tc>
                  <a:txBody>
                    <a:bodyPr/>
                    <a:lstStyle/>
                    <a:p>
                      <a:r>
                        <a:rPr sz="1200" b="1" i="0">
                          <a:solidFill>
                            <a:srgbClr val="1C1C1C"/>
                          </a:solidFill>
                        </a:rPr>
                        <a:t>Contracts / Partnerships</a:t>
                      </a:r>
                    </a:p>
                  </a:txBody>
                  <a:tcPr marL="91440" marR="91440" marT="36576" marB="36576">
                    <a:solidFill>
                      <a:srgbClr val="F6F3F6"/>
                    </a:solidFill>
                  </a:tcPr>
                </a:tc>
                <a:tc>
                  <a:txBody>
                    <a:bodyPr/>
                    <a:lstStyle/>
                    <a:p>
                      <a:r>
                        <a:rPr sz="1200" b="0" i="0">
                          <a:solidFill>
                            <a:srgbClr val="1C1C1C"/>
                          </a:solidFill>
                        </a:rPr>
                        <a:t>Contracts, licensing, partnerships, institutional sales</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r>
              <a:tr h="347472">
                <a:tc>
                  <a:txBody>
                    <a:bodyPr/>
                    <a:lstStyle/>
                    <a:p>
                      <a:r>
                        <a:rPr sz="1200" b="1" i="0">
                          <a:solidFill>
                            <a:srgbClr val="1C1C1C"/>
                          </a:solidFill>
                        </a:rPr>
                        <a:t>Advertising / Sponsorships</a:t>
                      </a:r>
                    </a:p>
                  </a:txBody>
                  <a:tcPr marL="91440" marR="91440" marT="36576" marB="36576">
                    <a:solidFill>
                      <a:srgbClr val="F6F3F6"/>
                    </a:solidFill>
                  </a:tcPr>
                </a:tc>
                <a:tc>
                  <a:txBody>
                    <a:bodyPr/>
                    <a:lstStyle/>
                    <a:p>
                      <a:r>
                        <a:rPr sz="1200" b="0" i="0">
                          <a:solidFill>
                            <a:srgbClr val="1C1C1C"/>
                          </a:solidFill>
                        </a:rPr>
                        <a:t>Advertising income, sponsorships, affiliate revenue</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r>
              <a:tr h="347472">
                <a:tc>
                  <a:txBody>
                    <a:bodyPr/>
                    <a:lstStyle/>
                    <a:p>
                      <a:r>
                        <a:rPr sz="1200" b="1" i="0">
                          <a:solidFill>
                            <a:srgbClr val="1C1C1C"/>
                          </a:solidFill>
                        </a:rPr>
                        <a:t>Grants / Contributions</a:t>
                      </a:r>
                    </a:p>
                  </a:txBody>
                  <a:tcPr marL="91440" marR="91440" marT="36576" marB="36576">
                    <a:solidFill>
                      <a:srgbClr val="F6F3F6"/>
                    </a:solidFill>
                  </a:tcPr>
                </a:tc>
                <a:tc>
                  <a:txBody>
                    <a:bodyPr/>
                    <a:lstStyle/>
                    <a:p>
                      <a:r>
                        <a:rPr sz="1200" b="0" i="0">
                          <a:solidFill>
                            <a:srgbClr val="1C1C1C"/>
                          </a:solidFill>
                        </a:rPr>
                        <a:t>Grants, donations, awards, or contributed funds</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r>
              <a:tr h="347472">
                <a:tc>
                  <a:txBody>
                    <a:bodyPr/>
                    <a:lstStyle/>
                    <a:p>
                      <a:r>
                        <a:rPr sz="1200" b="1" i="0">
                          <a:solidFill>
                            <a:srgbClr val="1C1C1C"/>
                          </a:solidFill>
                        </a:rPr>
                        <a:t>Other Revenue / Funding</a:t>
                      </a:r>
                    </a:p>
                  </a:txBody>
                  <a:tcPr marL="91440" marR="91440" marT="36576" marB="36576">
                    <a:solidFill>
                      <a:srgbClr val="F6F3F6"/>
                    </a:solidFill>
                  </a:tcPr>
                </a:tc>
                <a:tc>
                  <a:txBody>
                    <a:bodyPr/>
                    <a:lstStyle/>
                    <a:p>
                      <a:r>
                        <a:rPr sz="1200" b="0" i="0">
                          <a:solidFill>
                            <a:srgbClr val="1C1C1C"/>
                          </a:solidFill>
                        </a:rPr>
                        <a:t>Describe any additional revenue or funding source</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c>
                  <a:txBody>
                    <a:bodyPr/>
                    <a:lstStyle/>
                    <a:p>
                      <a:r>
                        <a:rPr sz="1200" b="0" i="0">
                          <a:solidFill>
                            <a:srgbClr val="1C1C1C"/>
                          </a:solidFill>
                        </a:rPr>
                        <a:t>$________</a:t>
                      </a:r>
                    </a:p>
                  </a:txBody>
                  <a:tcPr marL="91440" marR="91440" marT="36576" marB="36576">
                    <a:solidFill>
                      <a:srgbClr val="F6F3F6"/>
                    </a:solidFill>
                  </a:tcPr>
                </a:tc>
              </a:tr>
              <a:tr h="502920">
                <a:tc>
                  <a:txBody>
                    <a:bodyPr/>
                    <a:lstStyle/>
                    <a:p>
                      <a:r>
                        <a:rPr sz="1200" b="1" i="0">
                          <a:solidFill>
                            <a:srgbClr val="A38004"/>
                          </a:solidFill>
                        </a:rPr>
                        <a:t>TOTAL ESTIMATED REVENUE / FUNDS</a:t>
                      </a:r>
                    </a:p>
                  </a:txBody>
                  <a:tcPr marL="91440" marR="91440" marT="36576" marB="36576">
                    <a:solidFill>
                      <a:srgbClr val="EFE8D2"/>
                    </a:solidFill>
                  </a:tcPr>
                </a:tc>
                <a:tc>
                  <a:txBody>
                    <a:bodyPr/>
                    <a:lstStyle/>
                    <a:p/>
                  </a:txBody>
                  <a:tcPr marL="91440" marR="91440" marT="36576" marB="36576">
                    <a:solidFill>
                      <a:srgbClr val="EFE8D2"/>
                    </a:solidFill>
                  </a:tcPr>
                </a:tc>
                <a:tc>
                  <a:txBody>
                    <a:bodyPr/>
                    <a:lstStyle/>
                    <a:p>
                      <a:r>
                        <a:rPr sz="1200" b="1" i="0">
                          <a:solidFill>
                            <a:srgbClr val="A38004"/>
                          </a:solidFill>
                        </a:rPr>
                        <a:t>$________</a:t>
                      </a:r>
                    </a:p>
                  </a:txBody>
                  <a:tcPr marL="91440" marR="91440" marT="36576" marB="36576">
                    <a:solidFill>
                      <a:srgbClr val="EFE8D2"/>
                    </a:solidFill>
                  </a:tcPr>
                </a:tc>
                <a:tc>
                  <a:txBody>
                    <a:bodyPr/>
                    <a:lstStyle/>
                    <a:p>
                      <a:r>
                        <a:rPr sz="1200" b="1" i="0">
                          <a:solidFill>
                            <a:srgbClr val="A38004"/>
                          </a:solidFill>
                        </a:rPr>
                        <a:t>$________</a:t>
                      </a:r>
                    </a:p>
                  </a:txBody>
                  <a:tcPr marL="91440" marR="91440" marT="36576" marB="36576">
                    <a:solidFill>
                      <a:srgbClr val="EFE8D2"/>
                    </a:solidFill>
                  </a:tcPr>
                </a:tc>
              </a:tr>
            </a:tbl>
          </a:graphicData>
        </a:graphic>
      </p:graphicFrame>
      <p:sp>
        <p:nvSpPr>
          <p:cNvPr id="6" name="TextBox 5"/>
          <p:cNvSpPr txBox="1"/>
          <p:nvPr/>
        </p:nvSpPr>
        <p:spPr>
          <a:xfrm>
            <a:off x="640080" y="5513832"/>
            <a:ext cx="10911535" cy="640080"/>
          </a:xfrm>
          <a:prstGeom prst="rect">
            <a:avLst/>
          </a:prstGeom>
          <a:noFill/>
        </p:spPr>
        <p:txBody>
          <a:bodyPr wrap="square">
            <a:spAutoFit/>
          </a:bodyPr>
          <a:lstStyle/>
          <a:p>
            <a:r>
              <a:rPr sz="1200" b="1" i="0">
                <a:solidFill>
                  <a:srgbClr val="56004E"/>
                </a:solidFill>
              </a:rPr>
              <a:t>KNOW YOUR NUMBERS</a:t>
            </a:r>
          </a:p>
          <a:p>
            <a:r>
              <a:rPr sz="1200" b="0" i="0">
                <a:solidFill>
                  <a:srgbClr val="1C1C1C"/>
                </a:solidFill>
              </a:rPr>
              <a:t>Largest Revenue Source: ____________________     Revenue Per Sale/Customer: $____________     What Will Drive Revenue Growth? __________________________</a:t>
            </a:r>
          </a:p>
        </p:txBody>
      </p:sp>
      <p:sp>
        <p:nvSpPr>
          <p:cNvPr id="7" name="TextBox 6"/>
          <p:cNvSpPr txBox="1"/>
          <p:nvPr/>
        </p:nvSpPr>
        <p:spPr>
          <a:xfrm>
            <a:off x="640080" y="6263640"/>
            <a:ext cx="10911535" cy="365760"/>
          </a:xfrm>
          <a:prstGeom prst="rect">
            <a:avLst/>
          </a:prstGeom>
          <a:noFill/>
        </p:spPr>
        <p:txBody>
          <a:bodyPr wrap="square">
            <a:spAutoFit/>
          </a:bodyPr>
          <a:lstStyle/>
          <a:p>
            <a:r>
              <a:rPr sz="1100" b="0" i="0">
                <a:solidFill>
                  <a:srgbClr val="6B6B6B"/>
                </a:solidFill>
              </a:rPr>
              <a:t>[Your venture name]  ·  10 of 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640080" y="502920"/>
            <a:ext cx="10911535" cy="1005840"/>
          </a:xfrm>
        </p:spPr>
        <p:txBody>
          <a:bodyPr/>
          <a:lstStyle/>
          <a:p>
            <a:pPr algn="l"/>
            <a:r>
              <a:rPr sz="3600" b="1">
                <a:solidFill>
                  <a:srgbClr val="56004E"/>
                </a:solidFill>
              </a:rPr>
              <a:t>11. Close</a:t>
            </a:r>
          </a:p>
        </p:txBody>
      </p:sp>
      <p:sp>
        <p:nvSpPr>
          <p:cNvPr id="3" name="Rectangle 2"/>
          <p:cNvSpPr/>
          <p:nvPr/>
        </p:nvSpPr>
        <p:spPr>
          <a:xfrm>
            <a:off x="640080" y="1554480"/>
            <a:ext cx="1463040" cy="54864"/>
          </a:xfrm>
          <a:prstGeom prst="rect">
            <a:avLst/>
          </a:prstGeom>
          <a:solidFill>
            <a:srgbClr val="A380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1783080"/>
            <a:ext cx="10911535" cy="457200"/>
          </a:xfrm>
          <a:prstGeom prst="rect">
            <a:avLst/>
          </a:prstGeom>
          <a:noFill/>
        </p:spPr>
        <p:txBody>
          <a:bodyPr wrap="square">
            <a:spAutoFit/>
          </a:bodyPr>
          <a:lstStyle/>
          <a:p>
            <a:r>
              <a:rPr sz="1300" b="1" i="0">
                <a:solidFill>
                  <a:srgbClr val="A38004"/>
                </a:solidFill>
              </a:rPr>
              <a:t>From the Guidelines &amp; Rules. Replace this with your own content.</a:t>
            </a:r>
          </a:p>
        </p:txBody>
      </p:sp>
      <p:sp>
        <p:nvSpPr>
          <p:cNvPr id="5" name="TextBox 4"/>
          <p:cNvSpPr txBox="1"/>
          <p:nvPr/>
        </p:nvSpPr>
        <p:spPr>
          <a:xfrm>
            <a:off x="640080" y="2286000"/>
            <a:ext cx="10911535" cy="3657600"/>
          </a:xfrm>
          <a:prstGeom prst="rect">
            <a:avLst/>
          </a:prstGeom>
          <a:noFill/>
        </p:spPr>
        <p:txBody>
          <a:bodyPr wrap="square">
            <a:spAutoFit/>
          </a:bodyPr>
          <a:lstStyle/>
          <a:p>
            <a:pPr>
              <a:spcAft>
                <a:spcPts val="1000"/>
              </a:spcAft>
            </a:pPr>
            <a:r>
              <a:rPr sz="1800" b="0" i="1">
                <a:solidFill>
                  <a:srgbClr val="6B6B6B"/>
                </a:solidFill>
              </a:rPr>
              <a:t>Critical Risks: identify the operational, financial, market, competitive, and strategic risks facing your venture, and how you will anticipate, mitigate, and respond to them. Include a SWOT analysis summarizing strengths, weaknesses, opportunities, and threats.</a:t>
            </a:r>
          </a:p>
        </p:txBody>
      </p:sp>
      <p:sp>
        <p:nvSpPr>
          <p:cNvPr id="6" name="TextBox 5"/>
          <p:cNvSpPr txBox="1"/>
          <p:nvPr/>
        </p:nvSpPr>
        <p:spPr>
          <a:xfrm>
            <a:off x="640080" y="6263640"/>
            <a:ext cx="10911535" cy="365760"/>
          </a:xfrm>
          <a:prstGeom prst="rect">
            <a:avLst/>
          </a:prstGeom>
          <a:noFill/>
        </p:spPr>
        <p:txBody>
          <a:bodyPr wrap="square">
            <a:spAutoFit/>
          </a:bodyPr>
          <a:lstStyle/>
          <a:p>
            <a:r>
              <a:rPr sz="1100" b="0" i="0">
                <a:solidFill>
                  <a:srgbClr val="6B6B6B"/>
                </a:solidFill>
              </a:rPr>
              <a:t>[Your venture name]  ·  11 of 11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